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3" r:id="rId3"/>
    <p:sldId id="269" r:id="rId4"/>
    <p:sldId id="273" r:id="rId5"/>
    <p:sldId id="267" r:id="rId6"/>
    <p:sldId id="276" r:id="rId7"/>
    <p:sldId id="260" r:id="rId8"/>
    <p:sldId id="257" r:id="rId9"/>
    <p:sldId id="262" r:id="rId10"/>
    <p:sldId id="271" r:id="rId11"/>
    <p:sldId id="277" r:id="rId12"/>
    <p:sldId id="270" r:id="rId13"/>
    <p:sldId id="261" r:id="rId14"/>
    <p:sldId id="274" r:id="rId15"/>
    <p:sldId id="265" r:id="rId16"/>
    <p:sldId id="266"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00"/>
  </p:normalViewPr>
  <p:slideViewPr>
    <p:cSldViewPr snapToGrid="0" snapToObjects="1">
      <p:cViewPr varScale="1">
        <p:scale>
          <a:sx n="82" d="100"/>
          <a:sy n="82" d="100"/>
        </p:scale>
        <p:origin x="691"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6D2B05-8721-4B32-9410-2A79F5632D22}" type="datetimeFigureOut">
              <a:rPr lang="en-IE" smtClean="0"/>
              <a:pPr/>
              <a:t>19/02/2021</a:t>
            </a:fld>
            <a:endParaRPr lang="en-I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8D2030-EFBB-4643-8AA2-BCF59B9CB2DF}" type="slidenum">
              <a:rPr lang="en-IE" smtClean="0"/>
              <a:pPr/>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1</a:t>
            </a:fld>
            <a:endParaRPr lang="en-I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10</a:t>
            </a:fld>
            <a:endParaRPr lang="en-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11</a:t>
            </a:fld>
            <a:endParaRPr lang="en-I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12</a:t>
            </a:fld>
            <a:endParaRPr lang="en-I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13</a:t>
            </a:fld>
            <a:endParaRPr lang="en-I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14</a:t>
            </a:fld>
            <a:endParaRPr lang="en-I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15</a:t>
            </a:fld>
            <a:endParaRPr lang="en-I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16</a:t>
            </a:fld>
            <a:endParaRPr lang="en-I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17</a:t>
            </a:fld>
            <a:endParaRPr lang="en-I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2</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3</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4</a:t>
            </a:fld>
            <a:endParaRPr lang="en-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5</a:t>
            </a:fld>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6</a:t>
            </a:fld>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7</a:t>
            </a:fld>
            <a:endParaRPr lang="en-I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8</a:t>
            </a:fld>
            <a:endParaRPr lang="en-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288D2030-EFBB-4643-8AA2-BCF59B9CB2DF}" type="slidenum">
              <a:rPr lang="en-IE" smtClean="0"/>
              <a:pPr/>
              <a:t>9</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960E-C3E5-FE43-A104-06B0C58AD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BA3080-15B3-1F47-BEA5-94E39BC581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701A70-F951-E041-B12A-2A29CE4B27EA}"/>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5" name="Footer Placeholder 4">
            <a:extLst>
              <a:ext uri="{FF2B5EF4-FFF2-40B4-BE49-F238E27FC236}">
                <a16:creationId xmlns:a16="http://schemas.microsoft.com/office/drawing/2014/main" id="{8B610D45-E7E5-9F4B-88C4-1B976C722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E5B7C-6414-C643-930F-DCB012C64423}"/>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4123966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EA3C-4055-3F4C-82B4-B413C1C8E8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26D1C3-1E33-5347-A273-B4EC76D241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9D580-5EE7-6C44-AC8B-B6F9E846868B}"/>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5" name="Footer Placeholder 4">
            <a:extLst>
              <a:ext uri="{FF2B5EF4-FFF2-40B4-BE49-F238E27FC236}">
                <a16:creationId xmlns:a16="http://schemas.microsoft.com/office/drawing/2014/main" id="{227D4DAC-8392-3643-A9C9-13FA32D8D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49472-F667-4F47-AD1D-B318D79976C2}"/>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275503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72369-D886-194E-86E5-6805AFBFB3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192F4-990F-FD4A-8570-CD43C40F1C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D658A-150D-854B-8FA4-D322292FE268}"/>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5" name="Footer Placeholder 4">
            <a:extLst>
              <a:ext uri="{FF2B5EF4-FFF2-40B4-BE49-F238E27FC236}">
                <a16:creationId xmlns:a16="http://schemas.microsoft.com/office/drawing/2014/main" id="{86919127-9DC5-CB41-9E87-29F64F05B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9FBA1-999E-994E-BD2E-249D1D8E1FC5}"/>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2184622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6C5F-6418-B54D-B7C8-730903C5A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6D828-ACA0-2840-BDF0-96F2947432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EFC62-4823-0744-A353-ED9DE1183AB1}"/>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5" name="Footer Placeholder 4">
            <a:extLst>
              <a:ext uri="{FF2B5EF4-FFF2-40B4-BE49-F238E27FC236}">
                <a16:creationId xmlns:a16="http://schemas.microsoft.com/office/drawing/2014/main" id="{7ECC54CB-2259-F745-9955-854980FCB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C0924-D321-E44E-AC94-DBD5C6BCF3AC}"/>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175489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F631-8D41-1F49-850C-C571D05E26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1261EF-DE6F-F643-8E9E-677E674225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948C01-3DDE-3E47-903A-5ED370096992}"/>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5" name="Footer Placeholder 4">
            <a:extLst>
              <a:ext uri="{FF2B5EF4-FFF2-40B4-BE49-F238E27FC236}">
                <a16:creationId xmlns:a16="http://schemas.microsoft.com/office/drawing/2014/main" id="{459B80A9-3D9D-B749-88FB-705DFEDC5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93E9F-C52D-8D4A-997A-FC06D54E8228}"/>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4151356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521F-2BD9-004D-9487-81D48850B2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247B4C-FA25-B04E-82E6-94DB92B33D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F43E21-D9F7-4D44-91C4-EE4F05C9AA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325BCB-F8EA-1746-8F96-AC5486ECC504}"/>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6" name="Footer Placeholder 5">
            <a:extLst>
              <a:ext uri="{FF2B5EF4-FFF2-40B4-BE49-F238E27FC236}">
                <a16:creationId xmlns:a16="http://schemas.microsoft.com/office/drawing/2014/main" id="{39D55803-03C1-944F-8CCB-93AEA6567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975F5-675E-CA41-9CE8-407914A5D4E7}"/>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1197295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29DC-E25A-9A4B-9DF9-C9C6B58967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D0EFE-774A-6F4C-9B39-DEC2E559EE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34D641-525D-5240-B0DE-D61FC0EE98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096EC6-8B71-D340-A6E7-61F01EEE3E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29914B-E0F2-3B4D-9CBD-7D3201703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BC7AC-D653-9949-9A28-849EFB8BD1F5}"/>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8" name="Footer Placeholder 7">
            <a:extLst>
              <a:ext uri="{FF2B5EF4-FFF2-40B4-BE49-F238E27FC236}">
                <a16:creationId xmlns:a16="http://schemas.microsoft.com/office/drawing/2014/main" id="{E2E9AEBA-9366-4B42-AD82-A4ABCB9A10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EB1889-DD1A-7744-9B4E-FAE75E7C423F}"/>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388265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EEC6-4A01-EA43-8620-F7666E3794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18B46F-48BD-F44C-A724-0A8E5059FC84}"/>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4" name="Footer Placeholder 3">
            <a:extLst>
              <a:ext uri="{FF2B5EF4-FFF2-40B4-BE49-F238E27FC236}">
                <a16:creationId xmlns:a16="http://schemas.microsoft.com/office/drawing/2014/main" id="{F6226A0B-20AD-7B41-943E-BCF4506154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47E67-2360-DC43-94DA-68D394720F6A}"/>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170669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AF9AF0-727D-8545-8BA2-B71074ABF548}"/>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3" name="Footer Placeholder 2">
            <a:extLst>
              <a:ext uri="{FF2B5EF4-FFF2-40B4-BE49-F238E27FC236}">
                <a16:creationId xmlns:a16="http://schemas.microsoft.com/office/drawing/2014/main" id="{04456C4A-3B6F-F544-8171-8170B74C6F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DB9C0D-C194-524F-A902-1BF8D6CF626A}"/>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335851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A342-CF6E-BE42-9F39-3B78118A7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2C5243-60DB-4C43-9A03-D266022819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24FCB9-E1DB-5B4C-8372-DB8BD6C43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0B969-4362-8843-A32B-18B524FDDC31}"/>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6" name="Footer Placeholder 5">
            <a:extLst>
              <a:ext uri="{FF2B5EF4-FFF2-40B4-BE49-F238E27FC236}">
                <a16:creationId xmlns:a16="http://schemas.microsoft.com/office/drawing/2014/main" id="{788C29EC-4605-834C-82B7-AC281CA4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15CE8-E114-7041-9E9D-0528B14DA4F5}"/>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424074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7DBE-AB5C-5847-AD49-1566F80CEB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820896-D074-2241-B618-D15DE52A96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6F0E48-F65A-A940-AD91-E698778F9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B74FC-171A-7A46-8363-F08D04DB2150}"/>
              </a:ext>
            </a:extLst>
          </p:cNvPr>
          <p:cNvSpPr>
            <a:spLocks noGrp="1"/>
          </p:cNvSpPr>
          <p:nvPr>
            <p:ph type="dt" sz="half" idx="10"/>
          </p:nvPr>
        </p:nvSpPr>
        <p:spPr/>
        <p:txBody>
          <a:bodyPr/>
          <a:lstStyle/>
          <a:p>
            <a:fld id="{DFFFA884-9F75-234E-BB2F-CB44D3864502}" type="datetimeFigureOut">
              <a:rPr lang="en-US" smtClean="0"/>
              <a:pPr/>
              <a:t>2/19/2021</a:t>
            </a:fld>
            <a:endParaRPr lang="en-US"/>
          </a:p>
        </p:txBody>
      </p:sp>
      <p:sp>
        <p:nvSpPr>
          <p:cNvPr id="6" name="Footer Placeholder 5">
            <a:extLst>
              <a:ext uri="{FF2B5EF4-FFF2-40B4-BE49-F238E27FC236}">
                <a16:creationId xmlns:a16="http://schemas.microsoft.com/office/drawing/2014/main" id="{2E46D743-7FB9-0042-8E04-4D4EFCB39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2A3C86-9CF1-BA43-A9C5-0108D1CEC71A}"/>
              </a:ext>
            </a:extLst>
          </p:cNvPr>
          <p:cNvSpPr>
            <a:spLocks noGrp="1"/>
          </p:cNvSpPr>
          <p:nvPr>
            <p:ph type="sldNum" sz="quarter" idx="12"/>
          </p:nvPr>
        </p:nvSpPr>
        <p:spPr/>
        <p:txBody>
          <a:bodyPr/>
          <a:lstStyle/>
          <a:p>
            <a:fld id="{6F9A9468-CD65-A94F-BD12-23244EF4FBDC}" type="slidenum">
              <a:rPr lang="en-US" smtClean="0"/>
              <a:pPr/>
              <a:t>‹#›</a:t>
            </a:fld>
            <a:endParaRPr lang="en-US"/>
          </a:p>
        </p:txBody>
      </p:sp>
    </p:spTree>
    <p:extLst>
      <p:ext uri="{BB962C8B-B14F-4D97-AF65-F5344CB8AC3E}">
        <p14:creationId xmlns:p14="http://schemas.microsoft.com/office/powerpoint/2010/main" val="3392791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0C45B-D7EB-A34F-852D-69B86B8A0F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A9D0EA-9584-5840-92D2-EAB60741EF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F3E0E-74AA-5D4C-9050-2B4112DEF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FA884-9F75-234E-BB2F-CB44D3864502}" type="datetimeFigureOut">
              <a:rPr lang="en-US" smtClean="0"/>
              <a:pPr/>
              <a:t>2/19/2021</a:t>
            </a:fld>
            <a:endParaRPr lang="en-US"/>
          </a:p>
        </p:txBody>
      </p:sp>
      <p:sp>
        <p:nvSpPr>
          <p:cNvPr id="5" name="Footer Placeholder 4">
            <a:extLst>
              <a:ext uri="{FF2B5EF4-FFF2-40B4-BE49-F238E27FC236}">
                <a16:creationId xmlns:a16="http://schemas.microsoft.com/office/drawing/2014/main" id="{3F172235-2FDF-AD43-B45D-595D9ED9B6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F31378-E981-D842-A596-22A013A83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A9468-CD65-A94F-BD12-23244EF4FBDC}" type="slidenum">
              <a:rPr lang="en-US" smtClean="0"/>
              <a:pPr/>
              <a:t>‹#›</a:t>
            </a:fld>
            <a:endParaRPr lang="en-US"/>
          </a:p>
        </p:txBody>
      </p:sp>
    </p:spTree>
    <p:extLst>
      <p:ext uri="{BB962C8B-B14F-4D97-AF65-F5344CB8AC3E}">
        <p14:creationId xmlns:p14="http://schemas.microsoft.com/office/powerpoint/2010/main" val="1950272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learning.gaa.ie/planner/"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623205"/>
            <a:ext cx="9144000" cy="1346272"/>
          </a:xfrm>
        </p:spPr>
        <p:txBody>
          <a:bodyPr>
            <a:normAutofit/>
          </a:bodyPr>
          <a:lstStyle/>
          <a:p>
            <a:r>
              <a:rPr lang="en-US" u="sng" dirty="0">
                <a:solidFill>
                  <a:schemeClr val="bg1"/>
                </a:solidFill>
              </a:rPr>
              <a:t>GAA Club Nursery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2222695"/>
            <a:ext cx="9144000" cy="3035105"/>
          </a:xfrm>
        </p:spPr>
        <p:txBody>
          <a:bodyPr/>
          <a:lstStyle/>
          <a:p>
            <a:endParaRPr lang="en-US" dirty="0"/>
          </a:p>
        </p:txBody>
      </p:sp>
      <p:pic>
        <p:nvPicPr>
          <p:cNvPr id="5" name="Picture 4" descr="A group of people wearing helmets&#10;&#10;Description automatically generated with medium confidence">
            <a:extLst>
              <a:ext uri="{FF2B5EF4-FFF2-40B4-BE49-F238E27FC236}">
                <a16:creationId xmlns:a16="http://schemas.microsoft.com/office/drawing/2014/main" id="{D47EC5F5-FAD5-4EC1-A2FC-BFD49C782046}"/>
              </a:ext>
            </a:extLst>
          </p:cNvPr>
          <p:cNvPicPr>
            <a:picLocks noChangeAspect="1"/>
          </p:cNvPicPr>
          <p:nvPr/>
        </p:nvPicPr>
        <p:blipFill>
          <a:blip r:embed="rId4"/>
          <a:stretch>
            <a:fillRect/>
          </a:stretch>
        </p:blipFill>
        <p:spPr>
          <a:xfrm>
            <a:off x="3263705" y="2222695"/>
            <a:ext cx="5669280" cy="3035106"/>
          </a:xfrm>
          <a:prstGeom prst="rect">
            <a:avLst/>
          </a:prstGeom>
        </p:spPr>
      </p:pic>
    </p:spTree>
    <p:extLst>
      <p:ext uri="{BB962C8B-B14F-4D97-AF65-F5344CB8AC3E}">
        <p14:creationId xmlns:p14="http://schemas.microsoft.com/office/powerpoint/2010/main" val="2196481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97654"/>
            <a:ext cx="9144000" cy="1003177"/>
          </a:xfrm>
        </p:spPr>
        <p:txBody>
          <a:bodyPr/>
          <a:lstStyle/>
          <a:p>
            <a:r>
              <a:rPr lang="en-US" u="sng" dirty="0">
                <a:solidFill>
                  <a:schemeClr val="bg1"/>
                </a:solidFill>
              </a:rPr>
              <a:t>Coaching Resources    </a:t>
            </a:r>
          </a:p>
        </p:txBody>
      </p:sp>
      <p:pic>
        <p:nvPicPr>
          <p:cNvPr id="2050" name="Picture 2" descr="What Is TURAS? | Leinster GAA">
            <a:extLst>
              <a:ext uri="{FF2B5EF4-FFF2-40B4-BE49-F238E27FC236}">
                <a16:creationId xmlns:a16="http://schemas.microsoft.com/office/drawing/2014/main" id="{A58D2F8B-7023-41E4-BFB0-8E809C14D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392" y="1100830"/>
            <a:ext cx="5610688" cy="435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44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97654"/>
            <a:ext cx="9144000" cy="1003177"/>
          </a:xfrm>
        </p:spPr>
        <p:txBody>
          <a:bodyPr/>
          <a:lstStyle/>
          <a:p>
            <a:r>
              <a:rPr lang="en-US" u="sng" dirty="0">
                <a:solidFill>
                  <a:schemeClr val="bg1"/>
                </a:solidFill>
              </a:rPr>
              <a:t>Learning Phase     </a:t>
            </a:r>
          </a:p>
        </p:txBody>
      </p:sp>
      <p:pic>
        <p:nvPicPr>
          <p:cNvPr id="4" name="Content Placeholder 4" descr="A screenshot of a cell phone&#10;&#10;Description automatically generated">
            <a:extLst>
              <a:ext uri="{FF2B5EF4-FFF2-40B4-BE49-F238E27FC236}">
                <a16:creationId xmlns:a16="http://schemas.microsoft.com/office/drawing/2014/main" id="{83A0EF9D-2931-4B90-94C6-1C258138A361}"/>
              </a:ext>
            </a:extLst>
          </p:cNvPr>
          <p:cNvPicPr>
            <a:picLocks noChangeAspect="1"/>
          </p:cNvPicPr>
          <p:nvPr/>
        </p:nvPicPr>
        <p:blipFill>
          <a:blip r:embed="rId4"/>
          <a:stretch>
            <a:fillRect/>
          </a:stretch>
        </p:blipFill>
        <p:spPr>
          <a:xfrm>
            <a:off x="2071396" y="1100832"/>
            <a:ext cx="8136294" cy="4338916"/>
          </a:xfrm>
          <a:prstGeom prst="rect">
            <a:avLst/>
          </a:prstGeom>
        </p:spPr>
      </p:pic>
    </p:spTree>
    <p:extLst>
      <p:ext uri="{BB962C8B-B14F-4D97-AF65-F5344CB8AC3E}">
        <p14:creationId xmlns:p14="http://schemas.microsoft.com/office/powerpoint/2010/main" val="2491184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121298"/>
            <a:ext cx="9144000" cy="895739"/>
          </a:xfrm>
        </p:spPr>
        <p:txBody>
          <a:bodyPr>
            <a:normAutofit fontScale="90000"/>
          </a:bodyPr>
          <a:lstStyle/>
          <a:p>
            <a:r>
              <a:rPr lang="en-US" u="sng" dirty="0">
                <a:solidFill>
                  <a:schemeClr val="bg1"/>
                </a:solidFill>
              </a:rPr>
              <a:t>Planning </a:t>
            </a:r>
            <a:r>
              <a:rPr lang="en-US" dirty="0">
                <a:solidFill>
                  <a:schemeClr val="bg1"/>
                </a:solidFill>
              </a:rPr>
              <a:t>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2222695"/>
            <a:ext cx="9144000" cy="3035105"/>
          </a:xfrm>
        </p:spPr>
        <p:txBody>
          <a:bodyPr/>
          <a:lstStyle/>
          <a:p>
            <a:pPr marL="342900" indent="-342900">
              <a:buFont typeface="Arial" panose="020B0604020202020204" pitchFamily="34" charset="0"/>
              <a:buChar char="•"/>
            </a:pPr>
            <a:endParaRPr lang="en-US" dirty="0"/>
          </a:p>
        </p:txBody>
      </p:sp>
      <p:pic>
        <p:nvPicPr>
          <p:cNvPr id="8" name="Picture 7" descr="Table&#10;&#10;Description automatically generated with low confidence">
            <a:extLst>
              <a:ext uri="{FF2B5EF4-FFF2-40B4-BE49-F238E27FC236}">
                <a16:creationId xmlns:a16="http://schemas.microsoft.com/office/drawing/2014/main" id="{6D66E615-FBCB-4E55-8B2A-B90C2D8BECD2}"/>
              </a:ext>
            </a:extLst>
          </p:cNvPr>
          <p:cNvPicPr>
            <a:picLocks noChangeAspect="1"/>
          </p:cNvPicPr>
          <p:nvPr/>
        </p:nvPicPr>
        <p:blipFill>
          <a:blip r:embed="rId4"/>
          <a:stretch>
            <a:fillRect/>
          </a:stretch>
        </p:blipFill>
        <p:spPr>
          <a:xfrm>
            <a:off x="676656" y="1017037"/>
            <a:ext cx="10094976" cy="4588235"/>
          </a:xfrm>
          <a:prstGeom prst="rect">
            <a:avLst/>
          </a:prstGeom>
        </p:spPr>
      </p:pic>
    </p:spTree>
    <p:extLst>
      <p:ext uri="{BB962C8B-B14F-4D97-AF65-F5344CB8AC3E}">
        <p14:creationId xmlns:p14="http://schemas.microsoft.com/office/powerpoint/2010/main" val="1120874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121298"/>
            <a:ext cx="9144000" cy="895739"/>
          </a:xfrm>
        </p:spPr>
        <p:txBody>
          <a:bodyPr>
            <a:normAutofit fontScale="90000"/>
          </a:bodyPr>
          <a:lstStyle/>
          <a:p>
            <a:r>
              <a:rPr lang="en-US" u="sng" dirty="0">
                <a:solidFill>
                  <a:schemeClr val="bg1"/>
                </a:solidFill>
              </a:rPr>
              <a:t>Planning/Annual Calendar  </a:t>
            </a:r>
            <a:r>
              <a:rPr lang="en-US" dirty="0">
                <a:solidFill>
                  <a:schemeClr val="bg1"/>
                </a:solidFill>
              </a:rPr>
              <a:t>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2222695"/>
            <a:ext cx="9144000" cy="3035105"/>
          </a:xfrm>
        </p:spPr>
        <p:txBody>
          <a:bodyPr/>
          <a:lstStyle/>
          <a:p>
            <a:pPr marL="342900" indent="-342900">
              <a:buFont typeface="Arial" panose="020B0604020202020204" pitchFamily="34" charset="0"/>
              <a:buChar char="•"/>
            </a:pPr>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B6ADD1B9-0B77-4458-B413-6CDBAD9D32E3}"/>
              </a:ext>
            </a:extLst>
          </p:cNvPr>
          <p:cNvPicPr>
            <a:picLocks noChangeAspect="1"/>
          </p:cNvPicPr>
          <p:nvPr/>
        </p:nvPicPr>
        <p:blipFill>
          <a:blip r:embed="rId4"/>
          <a:stretch>
            <a:fillRect/>
          </a:stretch>
        </p:blipFill>
        <p:spPr>
          <a:xfrm>
            <a:off x="1524000" y="1017037"/>
            <a:ext cx="8685320" cy="4513751"/>
          </a:xfrm>
          <a:prstGeom prst="rect">
            <a:avLst/>
          </a:prstGeom>
        </p:spPr>
      </p:pic>
    </p:spTree>
    <p:extLst>
      <p:ext uri="{BB962C8B-B14F-4D97-AF65-F5344CB8AC3E}">
        <p14:creationId xmlns:p14="http://schemas.microsoft.com/office/powerpoint/2010/main" val="4124847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124287"/>
            <a:ext cx="9144000" cy="976544"/>
          </a:xfrm>
        </p:spPr>
        <p:txBody>
          <a:bodyPr/>
          <a:lstStyle/>
          <a:p>
            <a:r>
              <a:rPr lang="en-US" u="sng" dirty="0">
                <a:solidFill>
                  <a:schemeClr val="bg1"/>
                </a:solidFill>
              </a:rPr>
              <a:t>Equipment Checklist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2325950" y="1100831"/>
            <a:ext cx="7874493" cy="4394447"/>
          </a:xfrm>
        </p:spPr>
        <p:txBody>
          <a:bodyPr>
            <a:normAutofit fontScale="92500" lnSpcReduction="10000"/>
          </a:bodyPr>
          <a:lstStyle/>
          <a:p>
            <a:pPr marL="342900" indent="-342900" algn="l">
              <a:buFont typeface="Arial" panose="020B0604020202020204" pitchFamily="34" charset="0"/>
              <a:buChar char="•"/>
            </a:pPr>
            <a:r>
              <a:rPr lang="en-US" dirty="0">
                <a:solidFill>
                  <a:schemeClr val="bg1"/>
                </a:solidFill>
              </a:rPr>
              <a:t>Footballs (1 Ball per child) </a:t>
            </a:r>
          </a:p>
          <a:p>
            <a:pPr marL="342900" indent="-342900" algn="l">
              <a:buFont typeface="Arial" panose="020B0604020202020204" pitchFamily="34" charset="0"/>
              <a:buChar char="•"/>
            </a:pPr>
            <a:r>
              <a:rPr lang="en-US" dirty="0">
                <a:solidFill>
                  <a:schemeClr val="bg1"/>
                </a:solidFill>
              </a:rPr>
              <a:t>Hurls &amp; Helmets (</a:t>
            </a:r>
            <a:r>
              <a:rPr lang="en-US" dirty="0" err="1">
                <a:solidFill>
                  <a:schemeClr val="bg1"/>
                </a:solidFill>
              </a:rPr>
              <a:t>Hurlogs</a:t>
            </a:r>
            <a:r>
              <a:rPr lang="en-US" dirty="0">
                <a:solidFill>
                  <a:schemeClr val="bg1"/>
                </a:solidFill>
              </a:rPr>
              <a:t>, Indoor hurls) </a:t>
            </a:r>
          </a:p>
          <a:p>
            <a:pPr marL="342900" indent="-342900" algn="l">
              <a:buFont typeface="Arial" panose="020B0604020202020204" pitchFamily="34" charset="0"/>
              <a:buChar char="•"/>
            </a:pPr>
            <a:r>
              <a:rPr lang="en-US" dirty="0">
                <a:solidFill>
                  <a:schemeClr val="bg1"/>
                </a:solidFill>
              </a:rPr>
              <a:t>Hurling Ball (Large Academy Balls) </a:t>
            </a:r>
          </a:p>
          <a:p>
            <a:pPr marL="342900" indent="-342900" algn="l">
              <a:buFont typeface="Arial" panose="020B0604020202020204" pitchFamily="34" charset="0"/>
              <a:buChar char="•"/>
            </a:pPr>
            <a:r>
              <a:rPr lang="en-US" dirty="0">
                <a:solidFill>
                  <a:schemeClr val="bg1"/>
                </a:solidFill>
              </a:rPr>
              <a:t>Cones </a:t>
            </a:r>
          </a:p>
          <a:p>
            <a:pPr marL="342900" indent="-342900" algn="l">
              <a:buFont typeface="Arial" panose="020B0604020202020204" pitchFamily="34" charset="0"/>
              <a:buChar char="•"/>
            </a:pPr>
            <a:r>
              <a:rPr lang="en-US" dirty="0">
                <a:solidFill>
                  <a:schemeClr val="bg1"/>
                </a:solidFill>
              </a:rPr>
              <a:t>Poles </a:t>
            </a:r>
          </a:p>
          <a:p>
            <a:pPr marL="342900" indent="-342900" algn="l">
              <a:buFont typeface="Arial" panose="020B0604020202020204" pitchFamily="34" charset="0"/>
              <a:buChar char="•"/>
            </a:pPr>
            <a:r>
              <a:rPr lang="en-US" dirty="0">
                <a:solidFill>
                  <a:schemeClr val="bg1"/>
                </a:solidFill>
              </a:rPr>
              <a:t>Ladders </a:t>
            </a:r>
          </a:p>
          <a:p>
            <a:pPr marL="342900" indent="-342900" algn="l">
              <a:buFont typeface="Arial" panose="020B0604020202020204" pitchFamily="34" charset="0"/>
              <a:buChar char="•"/>
            </a:pPr>
            <a:r>
              <a:rPr lang="en-US" dirty="0">
                <a:solidFill>
                  <a:schemeClr val="bg1"/>
                </a:solidFill>
              </a:rPr>
              <a:t>Hurdles</a:t>
            </a:r>
          </a:p>
          <a:p>
            <a:pPr marL="342900" indent="-342900" algn="l">
              <a:buFont typeface="Arial" panose="020B0604020202020204" pitchFamily="34" charset="0"/>
              <a:buChar char="•"/>
            </a:pPr>
            <a:r>
              <a:rPr lang="en-US" dirty="0">
                <a:solidFill>
                  <a:schemeClr val="bg1"/>
                </a:solidFill>
              </a:rPr>
              <a:t>Bean Bags/Tennis Balls </a:t>
            </a:r>
          </a:p>
          <a:p>
            <a:pPr marL="342900" indent="-342900" algn="l">
              <a:buFont typeface="Arial" panose="020B0604020202020204" pitchFamily="34" charset="0"/>
              <a:buChar char="•"/>
            </a:pPr>
            <a:r>
              <a:rPr lang="en-US" dirty="0">
                <a:solidFill>
                  <a:schemeClr val="bg1"/>
                </a:solidFill>
              </a:rPr>
              <a:t>Bibs</a:t>
            </a:r>
          </a:p>
          <a:p>
            <a:pPr marL="342900" indent="-342900" algn="l">
              <a:buFont typeface="Arial" panose="020B0604020202020204" pitchFamily="34" charset="0"/>
              <a:buChar char="•"/>
            </a:pPr>
            <a:r>
              <a:rPr lang="en-US" dirty="0" err="1">
                <a:solidFill>
                  <a:schemeClr val="bg1"/>
                </a:solidFill>
              </a:rPr>
              <a:t>Tyres</a:t>
            </a:r>
            <a:r>
              <a:rPr lang="en-US" dirty="0">
                <a:solidFill>
                  <a:schemeClr val="bg1"/>
                </a:solidFill>
              </a:rPr>
              <a:t> </a:t>
            </a:r>
          </a:p>
          <a:p>
            <a:pPr marL="342900" indent="-342900" algn="l">
              <a:buFont typeface="Arial" panose="020B0604020202020204" pitchFamily="34" charset="0"/>
              <a:buChar char="•"/>
            </a:pPr>
            <a:r>
              <a:rPr lang="en-US" dirty="0">
                <a:solidFill>
                  <a:schemeClr val="bg1"/>
                </a:solidFill>
              </a:rPr>
              <a:t>Tackle bags </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230062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623205"/>
            <a:ext cx="9144000" cy="903754"/>
          </a:xfrm>
        </p:spPr>
        <p:txBody>
          <a:bodyPr>
            <a:normAutofit fontScale="90000"/>
          </a:bodyPr>
          <a:lstStyle/>
          <a:p>
            <a:r>
              <a:rPr lang="en-US" u="sng" dirty="0">
                <a:solidFill>
                  <a:schemeClr val="bg1"/>
                </a:solidFill>
              </a:rPr>
              <a:t>Nursery Initiatives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1969477"/>
            <a:ext cx="9144000" cy="3288323"/>
          </a:xfrm>
        </p:spPr>
        <p:txBody>
          <a:bodyPr>
            <a:normAutofit fontScale="85000" lnSpcReduction="20000"/>
          </a:bodyPr>
          <a:lstStyle/>
          <a:p>
            <a:pPr marL="342900" indent="-342900" algn="l">
              <a:buFont typeface="Arial" panose="020B0604020202020204" pitchFamily="34" charset="0"/>
              <a:buChar char="•"/>
            </a:pPr>
            <a:r>
              <a:rPr lang="en-US" dirty="0">
                <a:solidFill>
                  <a:schemeClr val="bg1"/>
                </a:solidFill>
              </a:rPr>
              <a:t>Primary Schools Coaching (Jan &amp; Sept 6-week Block, Jnr &amp; Snr Infants) </a:t>
            </a:r>
          </a:p>
          <a:p>
            <a:pPr marL="342900" indent="-342900" algn="l">
              <a:buFont typeface="Arial" panose="020B0604020202020204" pitchFamily="34" charset="0"/>
              <a:buChar char="•"/>
            </a:pPr>
            <a:r>
              <a:rPr lang="en-US" dirty="0">
                <a:solidFill>
                  <a:schemeClr val="bg1"/>
                </a:solidFill>
              </a:rPr>
              <a:t>Dermot </a:t>
            </a:r>
            <a:r>
              <a:rPr lang="en-US" dirty="0" err="1">
                <a:solidFill>
                  <a:schemeClr val="bg1"/>
                </a:solidFill>
              </a:rPr>
              <a:t>Earley</a:t>
            </a:r>
            <a:r>
              <a:rPr lang="en-US" dirty="0">
                <a:solidFill>
                  <a:schemeClr val="bg1"/>
                </a:solidFill>
              </a:rPr>
              <a:t> Youth Leadership Initiative (TY’s coaching/helping)  </a:t>
            </a:r>
          </a:p>
          <a:p>
            <a:pPr marL="342900" indent="-342900" algn="l">
              <a:buFont typeface="Arial" panose="020B0604020202020204" pitchFamily="34" charset="0"/>
              <a:buChar char="•"/>
            </a:pPr>
            <a:r>
              <a:rPr lang="en-US" dirty="0">
                <a:solidFill>
                  <a:schemeClr val="bg1"/>
                </a:solidFill>
              </a:rPr>
              <a:t>Healthy Club (Fruit after each academy session) </a:t>
            </a:r>
          </a:p>
          <a:p>
            <a:pPr marL="342900" indent="-342900" algn="l">
              <a:buFont typeface="Arial" panose="020B0604020202020204" pitchFamily="34" charset="0"/>
              <a:buChar char="•"/>
            </a:pPr>
            <a:r>
              <a:rPr lang="en-US" dirty="0">
                <a:solidFill>
                  <a:schemeClr val="bg1"/>
                </a:solidFill>
              </a:rPr>
              <a:t>Easter, Summer and Halloween Camps (5 Day Camps) </a:t>
            </a:r>
          </a:p>
          <a:p>
            <a:pPr marL="342900" indent="-342900" algn="l">
              <a:buFont typeface="Arial" panose="020B0604020202020204" pitchFamily="34" charset="0"/>
              <a:buChar char="•"/>
            </a:pPr>
            <a:r>
              <a:rPr lang="en-US" dirty="0">
                <a:solidFill>
                  <a:schemeClr val="bg1"/>
                </a:solidFill>
              </a:rPr>
              <a:t>Summer Party (Treats) </a:t>
            </a:r>
          </a:p>
          <a:p>
            <a:pPr marL="342900" indent="-342900" algn="l">
              <a:buFont typeface="Arial" panose="020B0604020202020204" pitchFamily="34" charset="0"/>
              <a:buChar char="•"/>
            </a:pPr>
            <a:r>
              <a:rPr lang="en-US" dirty="0">
                <a:solidFill>
                  <a:schemeClr val="bg1"/>
                </a:solidFill>
              </a:rPr>
              <a:t>Internal Blitzes (6-Year-Old Group, Sept/Oct in preparation for go Games) </a:t>
            </a:r>
          </a:p>
          <a:p>
            <a:pPr marL="342900" indent="-342900" algn="l">
              <a:buFont typeface="Arial" panose="020B0604020202020204" pitchFamily="34" charset="0"/>
              <a:buChar char="•"/>
            </a:pPr>
            <a:r>
              <a:rPr lang="en-US" dirty="0">
                <a:solidFill>
                  <a:schemeClr val="bg1"/>
                </a:solidFill>
              </a:rPr>
              <a:t>Halloween Fancy Dress Coaching </a:t>
            </a:r>
          </a:p>
          <a:p>
            <a:pPr marL="342900" indent="-342900" algn="l">
              <a:buFont typeface="Arial" panose="020B0604020202020204" pitchFamily="34" charset="0"/>
              <a:buChar char="•"/>
            </a:pPr>
            <a:r>
              <a:rPr lang="en-US" dirty="0">
                <a:solidFill>
                  <a:schemeClr val="bg1"/>
                </a:solidFill>
              </a:rPr>
              <a:t>Jersey Day (Senior player to present each child with a club Jersey Nov) </a:t>
            </a:r>
          </a:p>
          <a:p>
            <a:pPr marL="342900" indent="-342900" algn="l">
              <a:buFont typeface="Arial" panose="020B0604020202020204" pitchFamily="34" charset="0"/>
              <a:buChar char="•"/>
            </a:pPr>
            <a:r>
              <a:rPr lang="en-US" dirty="0">
                <a:solidFill>
                  <a:schemeClr val="bg1"/>
                </a:solidFill>
              </a:rPr>
              <a:t>Christmas Party (Selection Box, Medal &amp; Academy Cert, Dec) </a:t>
            </a:r>
          </a:p>
        </p:txBody>
      </p:sp>
    </p:spTree>
    <p:extLst>
      <p:ext uri="{BB962C8B-B14F-4D97-AF65-F5344CB8AC3E}">
        <p14:creationId xmlns:p14="http://schemas.microsoft.com/office/powerpoint/2010/main" val="2629205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623205"/>
            <a:ext cx="9144000" cy="1346272"/>
          </a:xfrm>
        </p:spPr>
        <p:txBody>
          <a:bodyPr/>
          <a:lstStyle/>
          <a:p>
            <a:r>
              <a:rPr lang="en-US" dirty="0">
                <a:solidFill>
                  <a:schemeClr val="bg1"/>
                </a:solidFill>
              </a:rPr>
              <a:t>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28016" y="64008"/>
            <a:ext cx="10539984" cy="5532120"/>
          </a:xfrm>
        </p:spPr>
        <p:txBody>
          <a:bodyPr/>
          <a:lstStyle/>
          <a:p>
            <a:pPr marL="342900" indent="-342900">
              <a:buFont typeface="Arial" panose="020B0604020202020204" pitchFamily="34" charset="0"/>
              <a:buChar char="•"/>
            </a:pPr>
            <a:endParaRPr lang="en-US" dirty="0"/>
          </a:p>
        </p:txBody>
      </p:sp>
      <p:pic>
        <p:nvPicPr>
          <p:cNvPr id="5" name="Picture 4" descr="A group of people standing in a parking lot&#10;&#10;Description automatically generated with low confidence">
            <a:extLst>
              <a:ext uri="{FF2B5EF4-FFF2-40B4-BE49-F238E27FC236}">
                <a16:creationId xmlns:a16="http://schemas.microsoft.com/office/drawing/2014/main" id="{FA92BC33-DD8D-4811-A8B2-E00163DF1654}"/>
              </a:ext>
            </a:extLst>
          </p:cNvPr>
          <p:cNvPicPr>
            <a:picLocks noChangeAspect="1"/>
          </p:cNvPicPr>
          <p:nvPr/>
        </p:nvPicPr>
        <p:blipFill>
          <a:blip r:embed="rId4"/>
          <a:stretch>
            <a:fillRect/>
          </a:stretch>
        </p:blipFill>
        <p:spPr>
          <a:xfrm>
            <a:off x="7781545" y="64008"/>
            <a:ext cx="2886456" cy="3063243"/>
          </a:xfrm>
          <a:prstGeom prst="rect">
            <a:avLst/>
          </a:prstGeom>
        </p:spPr>
      </p:pic>
      <p:pic>
        <p:nvPicPr>
          <p:cNvPr id="7" name="Picture 6">
            <a:extLst>
              <a:ext uri="{FF2B5EF4-FFF2-40B4-BE49-F238E27FC236}">
                <a16:creationId xmlns:a16="http://schemas.microsoft.com/office/drawing/2014/main" id="{A7F84D0C-E64E-4B9B-A251-31FFFFCCAEBD}"/>
              </a:ext>
            </a:extLst>
          </p:cNvPr>
          <p:cNvPicPr>
            <a:picLocks noChangeAspect="1"/>
          </p:cNvPicPr>
          <p:nvPr/>
        </p:nvPicPr>
        <p:blipFill>
          <a:blip r:embed="rId5"/>
          <a:stretch>
            <a:fillRect/>
          </a:stretch>
        </p:blipFill>
        <p:spPr>
          <a:xfrm rot="5400000">
            <a:off x="603503" y="-329181"/>
            <a:ext cx="3063243" cy="3849626"/>
          </a:xfrm>
          <a:prstGeom prst="rect">
            <a:avLst/>
          </a:prstGeom>
        </p:spPr>
      </p:pic>
      <p:pic>
        <p:nvPicPr>
          <p:cNvPr id="9" name="Picture 8" descr="A collage of a person throwing a ball&#10;&#10;Description automatically generated with low confidence">
            <a:extLst>
              <a:ext uri="{FF2B5EF4-FFF2-40B4-BE49-F238E27FC236}">
                <a16:creationId xmlns:a16="http://schemas.microsoft.com/office/drawing/2014/main" id="{F161DABC-C8B0-4079-A4EB-5E0D3BEE35FF}"/>
              </a:ext>
            </a:extLst>
          </p:cNvPr>
          <p:cNvPicPr>
            <a:picLocks noChangeAspect="1"/>
          </p:cNvPicPr>
          <p:nvPr/>
        </p:nvPicPr>
        <p:blipFill>
          <a:blip r:embed="rId6"/>
          <a:stretch>
            <a:fillRect/>
          </a:stretch>
        </p:blipFill>
        <p:spPr>
          <a:xfrm>
            <a:off x="4059938" y="64008"/>
            <a:ext cx="3721606" cy="5532120"/>
          </a:xfrm>
          <a:prstGeom prst="rect">
            <a:avLst/>
          </a:prstGeom>
        </p:spPr>
      </p:pic>
      <p:pic>
        <p:nvPicPr>
          <p:cNvPr id="11" name="Picture 10" descr="A group of people playing football&#10;&#10;Description automatically generated with low confidence">
            <a:extLst>
              <a:ext uri="{FF2B5EF4-FFF2-40B4-BE49-F238E27FC236}">
                <a16:creationId xmlns:a16="http://schemas.microsoft.com/office/drawing/2014/main" id="{DFA6B1E5-C907-468A-B764-7333BC9BC836}"/>
              </a:ext>
            </a:extLst>
          </p:cNvPr>
          <p:cNvPicPr>
            <a:picLocks noChangeAspect="1"/>
          </p:cNvPicPr>
          <p:nvPr/>
        </p:nvPicPr>
        <p:blipFill>
          <a:blip r:embed="rId7"/>
          <a:stretch>
            <a:fillRect/>
          </a:stretch>
        </p:blipFill>
        <p:spPr>
          <a:xfrm>
            <a:off x="210311" y="3218688"/>
            <a:ext cx="3849625" cy="2377440"/>
          </a:xfrm>
          <a:prstGeom prst="rect">
            <a:avLst/>
          </a:prstGeom>
        </p:spPr>
      </p:pic>
      <p:pic>
        <p:nvPicPr>
          <p:cNvPr id="13" name="Picture 12" descr="A group of people playing football&#10;&#10;Description automatically generated with medium confidence">
            <a:extLst>
              <a:ext uri="{FF2B5EF4-FFF2-40B4-BE49-F238E27FC236}">
                <a16:creationId xmlns:a16="http://schemas.microsoft.com/office/drawing/2014/main" id="{4A40D865-5BE0-4ED3-9208-B09F1D7D52B1}"/>
              </a:ext>
            </a:extLst>
          </p:cNvPr>
          <p:cNvPicPr>
            <a:picLocks noChangeAspect="1"/>
          </p:cNvPicPr>
          <p:nvPr/>
        </p:nvPicPr>
        <p:blipFill>
          <a:blip r:embed="rId8"/>
          <a:stretch>
            <a:fillRect/>
          </a:stretch>
        </p:blipFill>
        <p:spPr>
          <a:xfrm>
            <a:off x="7781544" y="3218688"/>
            <a:ext cx="2886456" cy="2377441"/>
          </a:xfrm>
          <a:prstGeom prst="rect">
            <a:avLst/>
          </a:prstGeom>
        </p:spPr>
      </p:pic>
    </p:spTree>
    <p:extLst>
      <p:ext uri="{BB962C8B-B14F-4D97-AF65-F5344CB8AC3E}">
        <p14:creationId xmlns:p14="http://schemas.microsoft.com/office/powerpoint/2010/main" val="694162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623205"/>
            <a:ext cx="9144000" cy="2634900"/>
          </a:xfrm>
        </p:spPr>
        <p:txBody>
          <a:bodyPr/>
          <a:lstStyle/>
          <a:p>
            <a:r>
              <a:rPr lang="en-US" dirty="0">
                <a:solidFill>
                  <a:schemeClr val="bg1"/>
                </a:solidFill>
              </a:rPr>
              <a:t>Thank You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1969477"/>
            <a:ext cx="9144000" cy="3288323"/>
          </a:xfrm>
        </p:spPr>
        <p:txBody>
          <a:bodyPr>
            <a:normAutofit/>
          </a:bodyPr>
          <a:lstStyle/>
          <a:p>
            <a:pPr marL="342900" indent="-342900" algn="l">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508470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177553"/>
            <a:ext cx="9144000" cy="1012055"/>
          </a:xfrm>
        </p:spPr>
        <p:txBody>
          <a:bodyPr>
            <a:normAutofit/>
          </a:bodyPr>
          <a:lstStyle/>
          <a:p>
            <a:r>
              <a:rPr lang="en-US" u="sng" dirty="0" err="1">
                <a:solidFill>
                  <a:schemeClr val="bg1"/>
                </a:solidFill>
              </a:rPr>
              <a:t>Gaa</a:t>
            </a:r>
            <a:r>
              <a:rPr lang="en-US" u="sng" dirty="0">
                <a:solidFill>
                  <a:schemeClr val="bg1"/>
                </a:solidFill>
              </a:rPr>
              <a:t> Nursery – Aims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1065320"/>
            <a:ext cx="9144000" cy="4421081"/>
          </a:xfrm>
        </p:spPr>
        <p:txBody>
          <a:bodyPr>
            <a:normAutofit fontScale="55000" lnSpcReduction="20000"/>
          </a:bodyPr>
          <a:lstStyle/>
          <a:p>
            <a:pPr algn="l"/>
            <a:endParaRPr lang="en-US" b="0" i="0" dirty="0">
              <a:solidFill>
                <a:srgbClr val="000000"/>
              </a:solidFill>
              <a:effectLst/>
              <a:latin typeface="Times New Roman" panose="02020603050405020304" pitchFamily="18" charset="0"/>
            </a:endParaRPr>
          </a:p>
          <a:p>
            <a:pPr algn="l"/>
            <a:r>
              <a:rPr lang="en-US" sz="2500" b="0" i="0" dirty="0">
                <a:solidFill>
                  <a:schemeClr val="bg1"/>
                </a:solidFill>
                <a:effectLst/>
              </a:rPr>
              <a:t>To encourage </a:t>
            </a:r>
            <a:r>
              <a:rPr lang="en-US" sz="2500" dirty="0">
                <a:solidFill>
                  <a:schemeClr val="bg1"/>
                </a:solidFill>
              </a:rPr>
              <a:t>Children </a:t>
            </a:r>
            <a:r>
              <a:rPr lang="en-US" sz="2500" b="0" i="0" dirty="0">
                <a:solidFill>
                  <a:schemeClr val="bg1"/>
                </a:solidFill>
                <a:effectLst/>
              </a:rPr>
              <a:t>to participate in playing football, hurling and Camogie in a structured and fun environment by:</a:t>
            </a:r>
          </a:p>
          <a:p>
            <a:pPr marL="342900" indent="-342900" algn="l">
              <a:buFont typeface="Arial" panose="020B0604020202020204" pitchFamily="34" charset="0"/>
              <a:buChar char="•"/>
            </a:pPr>
            <a:r>
              <a:rPr lang="en-US" sz="2500" b="0" i="0" dirty="0">
                <a:solidFill>
                  <a:schemeClr val="bg1"/>
                </a:solidFill>
                <a:effectLst/>
              </a:rPr>
              <a:t>Introducing the child to the skills of hurling, camogie and football</a:t>
            </a:r>
          </a:p>
          <a:p>
            <a:pPr marL="342900" indent="-342900" algn="l">
              <a:buFont typeface="Arial" panose="020B0604020202020204" pitchFamily="34" charset="0"/>
              <a:buChar char="•"/>
            </a:pPr>
            <a:r>
              <a:rPr lang="en-US" sz="2500" b="0" i="0" dirty="0">
                <a:solidFill>
                  <a:schemeClr val="bg1"/>
                </a:solidFill>
                <a:effectLst/>
              </a:rPr>
              <a:t>Preparing the child to participate at competitive or recreational level as a player</a:t>
            </a:r>
          </a:p>
          <a:p>
            <a:pPr marL="342900" indent="-342900" algn="l">
              <a:buFont typeface="Arial" panose="020B0604020202020204" pitchFamily="34" charset="0"/>
              <a:buChar char="•"/>
            </a:pPr>
            <a:r>
              <a:rPr lang="en-US" sz="2500" b="0" i="0" dirty="0">
                <a:solidFill>
                  <a:schemeClr val="bg1"/>
                </a:solidFill>
                <a:effectLst/>
              </a:rPr>
              <a:t>Producing players who have a basic command of all fundamental playing skills.</a:t>
            </a:r>
          </a:p>
          <a:p>
            <a:pPr marL="342900" indent="-342900" algn="l">
              <a:buFont typeface="Arial" panose="020B0604020202020204" pitchFamily="34" charset="0"/>
              <a:buChar char="•"/>
            </a:pPr>
            <a:r>
              <a:rPr lang="en-US" sz="2500" b="0" i="0" dirty="0">
                <a:solidFill>
                  <a:schemeClr val="bg1"/>
                </a:solidFill>
                <a:effectLst/>
              </a:rPr>
              <a:t>Developing Agility, Balance, Co-ordination and footwork of the players</a:t>
            </a:r>
          </a:p>
          <a:p>
            <a:pPr marL="342900" indent="-342900" algn="l">
              <a:buFont typeface="Arial" panose="020B0604020202020204" pitchFamily="34" charset="0"/>
              <a:buChar char="•"/>
            </a:pPr>
            <a:r>
              <a:rPr lang="en-US" sz="2500" b="0" i="0" dirty="0">
                <a:solidFill>
                  <a:schemeClr val="bg1"/>
                </a:solidFill>
                <a:effectLst/>
              </a:rPr>
              <a:t>Make new friends along the way </a:t>
            </a:r>
          </a:p>
          <a:p>
            <a:pPr algn="l"/>
            <a:endParaRPr lang="en-US" sz="2500" b="0" i="0" dirty="0">
              <a:solidFill>
                <a:schemeClr val="bg1"/>
              </a:solidFill>
              <a:effectLst/>
            </a:endParaRPr>
          </a:p>
          <a:p>
            <a:pPr algn="l"/>
            <a:r>
              <a:rPr lang="en-US" sz="2500" b="0" i="0" dirty="0">
                <a:solidFill>
                  <a:schemeClr val="bg1"/>
                </a:solidFill>
                <a:effectLst/>
              </a:rPr>
              <a:t>The emphasis of the Club’s </a:t>
            </a:r>
            <a:r>
              <a:rPr lang="en-US" sz="2500" dirty="0">
                <a:solidFill>
                  <a:schemeClr val="bg1"/>
                </a:solidFill>
              </a:rPr>
              <a:t>Nursery</a:t>
            </a:r>
            <a:r>
              <a:rPr lang="en-US" sz="2500" b="0" i="0" dirty="0">
                <a:solidFill>
                  <a:schemeClr val="bg1"/>
                </a:solidFill>
                <a:effectLst/>
              </a:rPr>
              <a:t> is on fun and child development and over the course of the </a:t>
            </a:r>
            <a:r>
              <a:rPr lang="en-US" sz="2500" dirty="0">
                <a:solidFill>
                  <a:schemeClr val="bg1"/>
                </a:solidFill>
              </a:rPr>
              <a:t>Nursery</a:t>
            </a:r>
            <a:r>
              <a:rPr lang="en-US" sz="2500" b="0" i="0" dirty="0">
                <a:solidFill>
                  <a:schemeClr val="bg1"/>
                </a:solidFill>
                <a:effectLst/>
              </a:rPr>
              <a:t> program to reinforce the values that will keep our children as lifelong members of the GAA, and to help our children with everyday values required in life such as teamwork, discipline and fair play.</a:t>
            </a:r>
          </a:p>
          <a:p>
            <a:pPr algn="l"/>
            <a:r>
              <a:rPr lang="en-US" sz="2500" b="0" i="0" dirty="0">
                <a:solidFill>
                  <a:schemeClr val="bg1"/>
                </a:solidFill>
                <a:effectLst/>
              </a:rPr>
              <a:t>At our </a:t>
            </a:r>
            <a:r>
              <a:rPr lang="en-US" sz="2500" dirty="0">
                <a:solidFill>
                  <a:schemeClr val="bg1"/>
                </a:solidFill>
              </a:rPr>
              <a:t>Nursery</a:t>
            </a:r>
            <a:r>
              <a:rPr lang="en-US" sz="2500" b="0" i="0" dirty="0">
                <a:solidFill>
                  <a:schemeClr val="bg1"/>
                </a:solidFill>
                <a:effectLst/>
              </a:rPr>
              <a:t>, your children will be introduced to sport in a friendly, fun and safe environment not just concentrating on GAA skills, but also fundamental skills known as the ABC, s – Agility, Balance and Coordination.</a:t>
            </a:r>
          </a:p>
          <a:p>
            <a:pPr algn="l"/>
            <a:r>
              <a:rPr lang="en-US" sz="2500" b="0" i="0" dirty="0">
                <a:solidFill>
                  <a:schemeClr val="bg1"/>
                </a:solidFill>
                <a:effectLst/>
              </a:rPr>
              <a:t>Children will follow a specific program of progression in their development of individual motor skills (jumping, throwing, catching, striking) and it is our aim to keep the coaching sessions fun and with plenty of variety with these important skills in mind.</a:t>
            </a:r>
          </a:p>
          <a:p>
            <a:pPr algn="l"/>
            <a:r>
              <a:rPr lang="en-US" sz="2500" b="0" i="0" dirty="0">
                <a:solidFill>
                  <a:schemeClr val="bg1"/>
                </a:solidFill>
                <a:effectLst/>
              </a:rPr>
              <a:t>We know that children grow, develop and learn at different rates throughout their lives and with a dedicated coaching team and Academy committee we hope to assist in every child’s development regardless of their sporting ability.</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833767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1"/>
            <a:ext cx="9144000" cy="1353844"/>
          </a:xfrm>
        </p:spPr>
        <p:txBody>
          <a:bodyPr>
            <a:normAutofit/>
          </a:bodyPr>
          <a:lstStyle/>
          <a:p>
            <a:r>
              <a:rPr lang="en-US" u="sng" dirty="0">
                <a:solidFill>
                  <a:schemeClr val="bg1"/>
                </a:solidFill>
              </a:rPr>
              <a:t>Nursery Model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1544714"/>
            <a:ext cx="9144000" cy="3959441"/>
          </a:xfrm>
        </p:spPr>
        <p:txBody>
          <a:bodyPr>
            <a:noAutofit/>
          </a:bodyPr>
          <a:lstStyle/>
          <a:p>
            <a:pPr marL="285750" indent="-285750" algn="l">
              <a:buFont typeface="Arial" panose="020B0604020202020204" pitchFamily="34" charset="0"/>
              <a:buChar char="•"/>
            </a:pPr>
            <a:r>
              <a:rPr lang="en-US" sz="1500" dirty="0">
                <a:solidFill>
                  <a:schemeClr val="bg1"/>
                </a:solidFill>
              </a:rPr>
              <a:t> Dual Nursery (Gaelic Football, Hurling, Camogie and Ladies’ Football) for 4 to 6-year-olds for 30 weeks </a:t>
            </a:r>
          </a:p>
          <a:p>
            <a:pPr marL="342900" indent="-342900" algn="l">
              <a:buFont typeface="Arial" panose="020B0604020202020204" pitchFamily="34" charset="0"/>
              <a:buChar char="•"/>
            </a:pPr>
            <a:r>
              <a:rPr lang="en-US" sz="1500" dirty="0">
                <a:solidFill>
                  <a:schemeClr val="bg1"/>
                </a:solidFill>
              </a:rPr>
              <a:t>Hall based until March (Outdoors for the foreseeable future) </a:t>
            </a:r>
          </a:p>
          <a:p>
            <a:pPr marL="342900" indent="-342900" algn="l">
              <a:buFont typeface="Arial" panose="020B0604020202020204" pitchFamily="34" charset="0"/>
              <a:buChar char="•"/>
            </a:pPr>
            <a:r>
              <a:rPr lang="en-US" sz="1500" dirty="0">
                <a:solidFill>
                  <a:schemeClr val="bg1"/>
                </a:solidFill>
              </a:rPr>
              <a:t>Week 1, Registration, GPO and Club Coaching Officer meet the parents, We discuss the club nursery philosophy, share the timetable, open the floor to questions </a:t>
            </a:r>
          </a:p>
          <a:p>
            <a:pPr marL="342900" indent="-342900" algn="l">
              <a:buFont typeface="Arial" panose="020B0604020202020204" pitchFamily="34" charset="0"/>
              <a:buChar char="•"/>
            </a:pPr>
            <a:r>
              <a:rPr lang="en-US" sz="1500" dirty="0">
                <a:solidFill>
                  <a:schemeClr val="bg1"/>
                </a:solidFill>
              </a:rPr>
              <a:t>Parent Ball has been a huge success in recruiting parents as coaches and helpers </a:t>
            </a:r>
          </a:p>
          <a:p>
            <a:pPr marL="342900" indent="-342900" algn="l">
              <a:buFont typeface="Arial" panose="020B0604020202020204" pitchFamily="34" charset="0"/>
              <a:buChar char="•"/>
            </a:pPr>
            <a:r>
              <a:rPr lang="en-US" sz="1500" dirty="0">
                <a:solidFill>
                  <a:schemeClr val="bg1"/>
                </a:solidFill>
              </a:rPr>
              <a:t>Exploring a ball </a:t>
            </a:r>
          </a:p>
          <a:p>
            <a:pPr marL="342900" indent="-342900" algn="l">
              <a:buFont typeface="Arial" panose="020B0604020202020204" pitchFamily="34" charset="0"/>
              <a:buChar char="•"/>
            </a:pPr>
            <a:r>
              <a:rPr lang="en-US" sz="1500" dirty="0">
                <a:solidFill>
                  <a:schemeClr val="bg1"/>
                </a:solidFill>
              </a:rPr>
              <a:t>Pitches from March (Return Indoors October/November) </a:t>
            </a:r>
          </a:p>
          <a:p>
            <a:pPr marL="342900" indent="-342900" algn="l">
              <a:buFont typeface="Arial" panose="020B0604020202020204" pitchFamily="34" charset="0"/>
              <a:buChar char="•"/>
            </a:pPr>
            <a:r>
              <a:rPr lang="en-US" sz="1500" dirty="0">
                <a:solidFill>
                  <a:schemeClr val="bg1"/>
                </a:solidFill>
              </a:rPr>
              <a:t>6 Station Model (3 Football and 3 Hurling/Camogie) 1 Coach, 1 Helper and 1 TY </a:t>
            </a:r>
          </a:p>
          <a:p>
            <a:pPr marL="342900" indent="-342900" algn="l">
              <a:buFont typeface="Arial" panose="020B0604020202020204" pitchFamily="34" charset="0"/>
              <a:buChar char="•"/>
            </a:pPr>
            <a:r>
              <a:rPr lang="en-US" sz="1500" dirty="0">
                <a:solidFill>
                  <a:schemeClr val="bg1"/>
                </a:solidFill>
              </a:rPr>
              <a:t>Parents Check Children in with the COVID-19 Officer</a:t>
            </a:r>
          </a:p>
          <a:p>
            <a:pPr marL="342900" indent="-342900" algn="l">
              <a:buFont typeface="Arial" panose="020B0604020202020204" pitchFamily="34" charset="0"/>
              <a:buChar char="•"/>
            </a:pPr>
            <a:r>
              <a:rPr lang="en-US" sz="1500" dirty="0">
                <a:solidFill>
                  <a:schemeClr val="bg1"/>
                </a:solidFill>
              </a:rPr>
              <a:t>2015 Children wear Blue Bibs, 2016 &amp; 2017 Children wear Yellow Bib, Parents are notified by Coordinator  during the week what POD/Group their child will be in  (We use Numbers 1 to 6 and who is their coach, when they arrive, they are dropped to their coach, before Covid-19 parents were encouraged to ‘’Have a Ball’’ </a:t>
            </a:r>
          </a:p>
        </p:txBody>
      </p:sp>
    </p:spTree>
    <p:extLst>
      <p:ext uri="{BB962C8B-B14F-4D97-AF65-F5344CB8AC3E}">
        <p14:creationId xmlns:p14="http://schemas.microsoft.com/office/powerpoint/2010/main" val="2730993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1"/>
            <a:ext cx="9144000" cy="1420426"/>
          </a:xfrm>
        </p:spPr>
        <p:txBody>
          <a:bodyPr>
            <a:normAutofit/>
          </a:bodyPr>
          <a:lstStyle/>
          <a:p>
            <a:r>
              <a:rPr lang="en-US" u="sng" dirty="0">
                <a:solidFill>
                  <a:schemeClr val="bg1"/>
                </a:solidFill>
              </a:rPr>
              <a:t>Nursery Model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1890944"/>
            <a:ext cx="9144000" cy="2894120"/>
          </a:xfrm>
        </p:spPr>
        <p:txBody>
          <a:bodyPr>
            <a:noAutofit/>
          </a:bodyPr>
          <a:lstStyle/>
          <a:p>
            <a:pPr marL="342900" indent="-342900" algn="l">
              <a:buFont typeface="Arial" panose="020B0604020202020204" pitchFamily="34" charset="0"/>
              <a:buChar char="•"/>
            </a:pPr>
            <a:r>
              <a:rPr lang="en-US" sz="1500" b="0" i="0" dirty="0">
                <a:solidFill>
                  <a:schemeClr val="bg1"/>
                </a:solidFill>
                <a:effectLst/>
              </a:rPr>
              <a:t>Parents of children MUST be always Present to support their children during the training session </a:t>
            </a:r>
          </a:p>
          <a:p>
            <a:pPr marL="342900" indent="-342900" algn="l">
              <a:buFont typeface="Arial" panose="020B0604020202020204" pitchFamily="34" charset="0"/>
              <a:buChar char="•"/>
            </a:pPr>
            <a:r>
              <a:rPr lang="en-US" sz="1500" b="0" i="0" dirty="0">
                <a:solidFill>
                  <a:srgbClr val="FFFFFF"/>
                </a:solidFill>
                <a:effectLst/>
              </a:rPr>
              <a:t>If any parents are interested in getting involved in underage coaching, there is full training and support provided by the club</a:t>
            </a:r>
          </a:p>
          <a:p>
            <a:pPr marL="342900" indent="-342900" algn="l">
              <a:buFont typeface="Arial" panose="020B0604020202020204" pitchFamily="34" charset="0"/>
              <a:buChar char="•"/>
            </a:pPr>
            <a:r>
              <a:rPr lang="en-US" sz="1500" dirty="0">
                <a:solidFill>
                  <a:srgbClr val="FFFFFF"/>
                </a:solidFill>
              </a:rPr>
              <a:t>6-Week review, update new coaches and change the station activities and games </a:t>
            </a:r>
            <a:endParaRPr lang="en-US" sz="1500" dirty="0">
              <a:solidFill>
                <a:schemeClr val="bg1"/>
              </a:solidFill>
            </a:endParaRPr>
          </a:p>
          <a:p>
            <a:pPr marL="285750" indent="-285750" algn="l">
              <a:buFont typeface="Arial" panose="020B0604020202020204" pitchFamily="34" charset="0"/>
              <a:buChar char="•"/>
            </a:pPr>
            <a:r>
              <a:rPr lang="en-US" sz="1500" dirty="0">
                <a:solidFill>
                  <a:schemeClr val="bg1"/>
                </a:solidFill>
              </a:rPr>
              <a:t> Parents are contacted on a parents ‘’WhatsApp Group’’ with weekly reminders and updates </a:t>
            </a:r>
          </a:p>
          <a:p>
            <a:pPr marL="285750" indent="-285750" algn="l">
              <a:buFont typeface="Arial" panose="020B0604020202020204" pitchFamily="34" charset="0"/>
              <a:buChar char="•"/>
            </a:pPr>
            <a:r>
              <a:rPr lang="en-US" sz="1500" dirty="0">
                <a:solidFill>
                  <a:schemeClr val="bg1"/>
                </a:solidFill>
              </a:rPr>
              <a:t>Promotion of the nursery through Flyer into primary schools, GPO  primary schools coaching program, advertised on Club website, Social media and community social media groups, follow up with weekly post from club PRO and GPO on social medias.  </a:t>
            </a:r>
          </a:p>
        </p:txBody>
      </p:sp>
    </p:spTree>
    <p:extLst>
      <p:ext uri="{BB962C8B-B14F-4D97-AF65-F5344CB8AC3E}">
        <p14:creationId xmlns:p14="http://schemas.microsoft.com/office/powerpoint/2010/main" val="103222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623205"/>
            <a:ext cx="9144000" cy="1347638"/>
          </a:xfrm>
        </p:spPr>
        <p:txBody>
          <a:bodyPr>
            <a:normAutofit/>
          </a:bodyPr>
          <a:lstStyle/>
          <a:p>
            <a:r>
              <a:rPr lang="en-US" sz="4400" u="sng" dirty="0">
                <a:solidFill>
                  <a:schemeClr val="bg1"/>
                </a:solidFill>
              </a:rPr>
              <a:t>Nursery Coaching Structure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1970843"/>
            <a:ext cx="9144000" cy="3286957"/>
          </a:xfrm>
        </p:spPr>
        <p:txBody>
          <a:bodyPr>
            <a:normAutofit/>
          </a:bodyPr>
          <a:lstStyle/>
          <a:p>
            <a:r>
              <a:rPr lang="en-US" dirty="0"/>
              <a:t> </a:t>
            </a:r>
          </a:p>
          <a:p>
            <a:pPr marL="342900" indent="-342900" algn="l">
              <a:buFont typeface="Arial" panose="020B0604020202020204" pitchFamily="34" charset="0"/>
              <a:buChar char="•"/>
            </a:pPr>
            <a:r>
              <a:rPr lang="en-US" dirty="0">
                <a:solidFill>
                  <a:schemeClr val="bg1"/>
                </a:solidFill>
              </a:rPr>
              <a:t>1 Coordinator (Rotate) </a:t>
            </a:r>
          </a:p>
          <a:p>
            <a:pPr marL="342900" indent="-342900" algn="l">
              <a:buFont typeface="Arial" panose="020B0604020202020204" pitchFamily="34" charset="0"/>
              <a:buChar char="•"/>
            </a:pPr>
            <a:r>
              <a:rPr lang="en-US" dirty="0">
                <a:solidFill>
                  <a:schemeClr val="bg1"/>
                </a:solidFill>
              </a:rPr>
              <a:t>1 Assistant Coordinator  - GPO </a:t>
            </a:r>
          </a:p>
          <a:p>
            <a:pPr marL="342900" indent="-342900" algn="l">
              <a:buFont typeface="Arial" panose="020B0604020202020204" pitchFamily="34" charset="0"/>
              <a:buChar char="•"/>
            </a:pPr>
            <a:r>
              <a:rPr lang="en-US" dirty="0">
                <a:solidFill>
                  <a:schemeClr val="bg1"/>
                </a:solidFill>
              </a:rPr>
              <a:t>6 Adults coaches </a:t>
            </a:r>
          </a:p>
          <a:p>
            <a:pPr marL="342900" indent="-342900" algn="l">
              <a:buFont typeface="Arial" panose="020B0604020202020204" pitchFamily="34" charset="0"/>
              <a:buChar char="•"/>
            </a:pPr>
            <a:r>
              <a:rPr lang="en-US" dirty="0">
                <a:solidFill>
                  <a:schemeClr val="bg1"/>
                </a:solidFill>
              </a:rPr>
              <a:t>6 Adult Helpers </a:t>
            </a:r>
          </a:p>
          <a:p>
            <a:pPr marL="342900" indent="-342900" algn="l">
              <a:buFont typeface="Arial" panose="020B0604020202020204" pitchFamily="34" charset="0"/>
              <a:buChar char="•"/>
            </a:pPr>
            <a:r>
              <a:rPr lang="en-US" dirty="0">
                <a:solidFill>
                  <a:schemeClr val="bg1"/>
                </a:solidFill>
              </a:rPr>
              <a:t>6 TY Assistant Coaches (Dermot </a:t>
            </a:r>
            <a:r>
              <a:rPr lang="en-US" dirty="0" err="1">
                <a:solidFill>
                  <a:schemeClr val="bg1"/>
                </a:solidFill>
              </a:rPr>
              <a:t>Earley</a:t>
            </a:r>
            <a:r>
              <a:rPr lang="en-US" dirty="0">
                <a:solidFill>
                  <a:schemeClr val="bg1"/>
                </a:solidFill>
              </a:rPr>
              <a:t> Youth Leadership) </a:t>
            </a:r>
          </a:p>
          <a:p>
            <a:pPr marL="342900" indent="-342900" algn="l">
              <a:buFont typeface="Arial" panose="020B0604020202020204" pitchFamily="34" charset="0"/>
              <a:buChar char="•"/>
            </a:pPr>
            <a:r>
              <a:rPr lang="en-US" dirty="0">
                <a:solidFill>
                  <a:schemeClr val="bg1"/>
                </a:solidFill>
              </a:rPr>
              <a:t>COVID-19 Officer </a:t>
            </a:r>
          </a:p>
          <a:p>
            <a:pPr algn="l"/>
            <a:endParaRPr lang="en-US" dirty="0"/>
          </a:p>
          <a:p>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905684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623205"/>
            <a:ext cx="9144000" cy="1347638"/>
          </a:xfrm>
        </p:spPr>
        <p:txBody>
          <a:bodyPr>
            <a:normAutofit/>
          </a:bodyPr>
          <a:lstStyle/>
          <a:p>
            <a:r>
              <a:rPr lang="en-US" sz="4400" u="sng" dirty="0">
                <a:solidFill>
                  <a:schemeClr val="bg1"/>
                </a:solidFill>
              </a:rPr>
              <a:t>Role of the Coordinator/Coach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1970843"/>
            <a:ext cx="9144000" cy="3286957"/>
          </a:xfrm>
        </p:spPr>
        <p:txBody>
          <a:bodyPr>
            <a:normAutofit/>
          </a:bodyPr>
          <a:lstStyle/>
          <a:p>
            <a:pPr marL="342900" indent="-342900" algn="l">
              <a:spcBef>
                <a:spcPct val="0"/>
              </a:spcBef>
              <a:buFont typeface="Arial" panose="020B0604020202020204" pitchFamily="34" charset="0"/>
              <a:buChar char="•"/>
            </a:pPr>
            <a:r>
              <a:rPr lang="en-US" dirty="0">
                <a:solidFill>
                  <a:schemeClr val="bg1"/>
                </a:solidFill>
              </a:rPr>
              <a:t> </a:t>
            </a:r>
            <a:r>
              <a:rPr lang="en-US" altLang="en-US" dirty="0">
                <a:solidFill>
                  <a:schemeClr val="bg1"/>
                </a:solidFill>
              </a:rPr>
              <a:t>Set the mood, energy. </a:t>
            </a:r>
          </a:p>
          <a:p>
            <a:pPr marL="342900" indent="-342900" algn="l">
              <a:spcBef>
                <a:spcPct val="0"/>
              </a:spcBef>
              <a:buFont typeface="Arial" panose="020B0604020202020204" pitchFamily="34" charset="0"/>
              <a:buChar char="•"/>
            </a:pPr>
            <a:r>
              <a:rPr lang="en-US" altLang="en-US" dirty="0">
                <a:solidFill>
                  <a:schemeClr val="bg1"/>
                </a:solidFill>
              </a:rPr>
              <a:t> How you make the kids feel at training </a:t>
            </a:r>
          </a:p>
          <a:p>
            <a:pPr marL="342900" indent="-342900" algn="l">
              <a:spcBef>
                <a:spcPct val="0"/>
              </a:spcBef>
              <a:buFont typeface="Arial" panose="020B0604020202020204" pitchFamily="34" charset="0"/>
              <a:buChar char="•"/>
            </a:pPr>
            <a:r>
              <a:rPr lang="en-US" altLang="en-US" dirty="0">
                <a:solidFill>
                  <a:schemeClr val="bg1"/>
                </a:solidFill>
              </a:rPr>
              <a:t> Growth mindset, always learning, upskilling, Reading, attending      coach education programs (Foundation)</a:t>
            </a:r>
          </a:p>
          <a:p>
            <a:pPr marL="342900" indent="-342900" algn="l">
              <a:spcBef>
                <a:spcPct val="0"/>
              </a:spcBef>
              <a:buFont typeface="Arial" panose="020B0604020202020204" pitchFamily="34" charset="0"/>
              <a:buChar char="•"/>
            </a:pPr>
            <a:r>
              <a:rPr lang="en-US" altLang="en-US" dirty="0">
                <a:solidFill>
                  <a:schemeClr val="bg1"/>
                </a:solidFill>
              </a:rPr>
              <a:t> Implement the club philosophy, values and pathway </a:t>
            </a:r>
          </a:p>
          <a:p>
            <a:pPr marL="342900" indent="-342900" algn="l">
              <a:spcBef>
                <a:spcPct val="0"/>
              </a:spcBef>
              <a:buFont typeface="Arial" panose="020B0604020202020204" pitchFamily="34" charset="0"/>
              <a:buChar char="•"/>
            </a:pPr>
            <a:r>
              <a:rPr lang="en-US" altLang="en-US" dirty="0">
                <a:solidFill>
                  <a:schemeClr val="bg1"/>
                </a:solidFill>
              </a:rPr>
              <a:t> Organizing &amp; plan training, texts, equipment, </a:t>
            </a:r>
          </a:p>
          <a:p>
            <a:pPr marL="342900" indent="-342900" algn="l">
              <a:spcBef>
                <a:spcPct val="0"/>
              </a:spcBef>
              <a:buFont typeface="Arial" panose="020B0604020202020204" pitchFamily="34" charset="0"/>
              <a:buChar char="•"/>
            </a:pPr>
            <a:r>
              <a:rPr lang="en-US" dirty="0">
                <a:solidFill>
                  <a:schemeClr val="bg1"/>
                </a:solidFill>
              </a:rPr>
              <a:t>Tone and the language we use </a:t>
            </a:r>
          </a:p>
          <a:p>
            <a:pPr marL="342900" indent="-342900" algn="l">
              <a:spcBef>
                <a:spcPct val="0"/>
              </a:spcBef>
              <a:buFont typeface="Arial" panose="020B0604020202020204" pitchFamily="34" charset="0"/>
              <a:buChar char="•"/>
            </a:pPr>
            <a:r>
              <a:rPr lang="en-US" dirty="0">
                <a:solidFill>
                  <a:schemeClr val="bg1"/>
                </a:solidFill>
              </a:rPr>
              <a:t>Ask the children for feedback ‘’what did they enjoy’’ </a:t>
            </a:r>
          </a:p>
          <a:p>
            <a:pPr marL="342900" indent="-342900" algn="l">
              <a:spcBef>
                <a:spcPct val="0"/>
              </a:spcBef>
              <a:buFont typeface="Arial" panose="020B0604020202020204" pitchFamily="34" charset="0"/>
              <a:buChar char="•"/>
            </a:pPr>
            <a:r>
              <a:rPr lang="en-US" dirty="0">
                <a:solidFill>
                  <a:schemeClr val="bg1"/>
                </a:solidFill>
              </a:rPr>
              <a:t>Let them play </a:t>
            </a:r>
            <a:endParaRPr lang="en-IE" dirty="0">
              <a:solidFill>
                <a:schemeClr val="bg1"/>
              </a:solidFill>
            </a:endParaRPr>
          </a:p>
          <a:p>
            <a:endParaRPr lang="en-US" dirty="0"/>
          </a:p>
          <a:p>
            <a:pPr algn="l"/>
            <a:endParaRPr lang="en-US" dirty="0"/>
          </a:p>
          <a:p>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99375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623205"/>
            <a:ext cx="9144000" cy="1346272"/>
          </a:xfrm>
        </p:spPr>
        <p:txBody>
          <a:bodyPr/>
          <a:lstStyle/>
          <a:p>
            <a:r>
              <a:rPr lang="en-US" u="sng" dirty="0">
                <a:solidFill>
                  <a:schemeClr val="bg1"/>
                </a:solidFill>
              </a:rPr>
              <a:t>Coaches Meeting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2222695"/>
            <a:ext cx="9144000" cy="3035105"/>
          </a:xfrm>
        </p:spPr>
        <p:txBody>
          <a:bodyPr/>
          <a:lstStyle/>
          <a:p>
            <a:pPr marL="342900" indent="-342900" algn="l">
              <a:buFont typeface="Arial" panose="020B0604020202020204" pitchFamily="34" charset="0"/>
              <a:buChar char="•"/>
            </a:pPr>
            <a:r>
              <a:rPr lang="en-US" dirty="0">
                <a:solidFill>
                  <a:schemeClr val="bg1"/>
                </a:solidFill>
              </a:rPr>
              <a:t>GPO leads first Coaches meeting 19</a:t>
            </a:r>
            <a:r>
              <a:rPr lang="en-US" baseline="30000" dirty="0">
                <a:solidFill>
                  <a:schemeClr val="bg1"/>
                </a:solidFill>
              </a:rPr>
              <a:t>th</a:t>
            </a:r>
            <a:r>
              <a:rPr lang="en-US" dirty="0">
                <a:solidFill>
                  <a:schemeClr val="bg1"/>
                </a:solidFill>
              </a:rPr>
              <a:t> January’ 2021 (Virtually) </a:t>
            </a:r>
          </a:p>
          <a:p>
            <a:pPr marL="342900" indent="-342900" algn="l">
              <a:buFont typeface="Arial" panose="020B0604020202020204" pitchFamily="34" charset="0"/>
              <a:buChar char="•"/>
            </a:pPr>
            <a:r>
              <a:rPr lang="en-US" dirty="0">
                <a:solidFill>
                  <a:schemeClr val="bg1"/>
                </a:solidFill>
              </a:rPr>
              <a:t>Coaching group will be down to 4/5 with coaches moving up</a:t>
            </a:r>
          </a:p>
          <a:p>
            <a:pPr marL="342900" indent="-342900" algn="l">
              <a:buFont typeface="Arial" panose="020B0604020202020204" pitchFamily="34" charset="0"/>
              <a:buChar char="•"/>
            </a:pPr>
            <a:r>
              <a:rPr lang="en-US" dirty="0">
                <a:solidFill>
                  <a:schemeClr val="bg1"/>
                </a:solidFill>
              </a:rPr>
              <a:t>Review 2020 practices  &amp; Numbers Attending (110 in 2020) </a:t>
            </a:r>
          </a:p>
          <a:p>
            <a:pPr marL="342900" indent="-342900" algn="l">
              <a:buFont typeface="Arial" panose="020B0604020202020204" pitchFamily="34" charset="0"/>
              <a:buChar char="•"/>
            </a:pPr>
            <a:r>
              <a:rPr lang="en-US" dirty="0">
                <a:solidFill>
                  <a:schemeClr val="bg1"/>
                </a:solidFill>
              </a:rPr>
              <a:t>Discuss Coordinators, Coaches and COVID-19 Officer Roles </a:t>
            </a:r>
          </a:p>
          <a:p>
            <a:pPr marL="342900" indent="-342900" algn="l">
              <a:buFont typeface="Arial" panose="020B0604020202020204" pitchFamily="34" charset="0"/>
              <a:buChar char="•"/>
            </a:pPr>
            <a:r>
              <a:rPr lang="en-US" dirty="0">
                <a:solidFill>
                  <a:schemeClr val="bg1"/>
                </a:solidFill>
              </a:rPr>
              <a:t>Agree a start date (traditionally we start the first Saturday in February)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20281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623205"/>
            <a:ext cx="9144000" cy="1346272"/>
          </a:xfrm>
        </p:spPr>
        <p:txBody>
          <a:bodyPr/>
          <a:lstStyle/>
          <a:p>
            <a:r>
              <a:rPr lang="en-US" u="sng" dirty="0">
                <a:solidFill>
                  <a:schemeClr val="bg1"/>
                </a:solidFill>
              </a:rPr>
              <a:t>Best Practice  </a:t>
            </a:r>
          </a:p>
        </p:txBody>
      </p:sp>
      <p:sp>
        <p:nvSpPr>
          <p:cNvPr id="3" name="Subtitle 2">
            <a:extLst>
              <a:ext uri="{FF2B5EF4-FFF2-40B4-BE49-F238E27FC236}">
                <a16:creationId xmlns:a16="http://schemas.microsoft.com/office/drawing/2014/main" id="{528317F8-6A43-814B-9332-5362DC11D04D}"/>
              </a:ext>
            </a:extLst>
          </p:cNvPr>
          <p:cNvSpPr>
            <a:spLocks noGrp="1"/>
          </p:cNvSpPr>
          <p:nvPr>
            <p:ph type="subTitle" idx="1"/>
          </p:nvPr>
        </p:nvSpPr>
        <p:spPr>
          <a:xfrm>
            <a:off x="1524000" y="2222696"/>
            <a:ext cx="9144000" cy="2597880"/>
          </a:xfrm>
        </p:spPr>
        <p:txBody>
          <a:bodyPr>
            <a:normAutofit lnSpcReduction="10000"/>
          </a:bodyPr>
          <a:lstStyle/>
          <a:p>
            <a:pPr marL="342900" indent="-342900" algn="l">
              <a:buFont typeface="Arial" panose="020B0604020202020204" pitchFamily="34" charset="0"/>
              <a:buChar char="•"/>
            </a:pPr>
            <a:r>
              <a:rPr lang="en-US" dirty="0" err="1">
                <a:solidFill>
                  <a:schemeClr val="bg1"/>
                </a:solidFill>
              </a:rPr>
              <a:t>Gaa</a:t>
            </a:r>
            <a:r>
              <a:rPr lang="en-US" dirty="0">
                <a:solidFill>
                  <a:schemeClr val="bg1"/>
                </a:solidFill>
              </a:rPr>
              <a:t> Garda Vetting </a:t>
            </a:r>
          </a:p>
          <a:p>
            <a:pPr marL="342900" indent="-342900" algn="l">
              <a:buFont typeface="Arial" panose="020B0604020202020204" pitchFamily="34" charset="0"/>
              <a:buChar char="•"/>
            </a:pPr>
            <a:r>
              <a:rPr lang="en-US" dirty="0" err="1">
                <a:solidFill>
                  <a:schemeClr val="bg1"/>
                </a:solidFill>
              </a:rPr>
              <a:t>Gaa</a:t>
            </a:r>
            <a:r>
              <a:rPr lang="en-US" dirty="0">
                <a:solidFill>
                  <a:schemeClr val="bg1"/>
                </a:solidFill>
              </a:rPr>
              <a:t> Child Safeguarding </a:t>
            </a:r>
          </a:p>
          <a:p>
            <a:pPr marL="342900" indent="-342900" algn="l">
              <a:buFont typeface="Arial" panose="020B0604020202020204" pitchFamily="34" charset="0"/>
              <a:buChar char="•"/>
            </a:pPr>
            <a:r>
              <a:rPr lang="en-US" dirty="0" err="1">
                <a:solidFill>
                  <a:schemeClr val="bg1"/>
                </a:solidFill>
              </a:rPr>
              <a:t>Gaa</a:t>
            </a:r>
            <a:r>
              <a:rPr lang="en-US" dirty="0">
                <a:solidFill>
                  <a:schemeClr val="bg1"/>
                </a:solidFill>
              </a:rPr>
              <a:t> Dual Foundation Award - GPO</a:t>
            </a:r>
          </a:p>
          <a:p>
            <a:pPr marL="342900" indent="-342900" algn="l">
              <a:buFont typeface="Arial" panose="020B0604020202020204" pitchFamily="34" charset="0"/>
              <a:buChar char="•"/>
            </a:pPr>
            <a:r>
              <a:rPr lang="en-US" dirty="0">
                <a:solidFill>
                  <a:schemeClr val="bg1"/>
                </a:solidFill>
              </a:rPr>
              <a:t>COVID Health Questionnaire </a:t>
            </a:r>
          </a:p>
          <a:p>
            <a:pPr marL="342900" indent="-342900" algn="l">
              <a:buFont typeface="Arial" panose="020B0604020202020204" pitchFamily="34" charset="0"/>
              <a:buChar char="•"/>
            </a:pPr>
            <a:r>
              <a:rPr lang="en-US" dirty="0" err="1">
                <a:solidFill>
                  <a:schemeClr val="bg1"/>
                </a:solidFill>
              </a:rPr>
              <a:t>Gaa</a:t>
            </a:r>
            <a:r>
              <a:rPr lang="en-US" dirty="0">
                <a:solidFill>
                  <a:schemeClr val="bg1"/>
                </a:solidFill>
              </a:rPr>
              <a:t> COVID-19 ‘’Return to Play’’ Health Check</a:t>
            </a:r>
          </a:p>
          <a:p>
            <a:pPr marL="342900" indent="-342900" algn="l">
              <a:buFont typeface="Arial" panose="020B0604020202020204" pitchFamily="34" charset="0"/>
              <a:buChar char="•"/>
            </a:pPr>
            <a:r>
              <a:rPr lang="en-US" dirty="0" err="1">
                <a:solidFill>
                  <a:schemeClr val="bg1"/>
                </a:solidFill>
              </a:rPr>
              <a:t>Turas</a:t>
            </a:r>
            <a:r>
              <a:rPr lang="en-US" dirty="0">
                <a:solidFill>
                  <a:schemeClr val="bg1"/>
                </a:solidFill>
              </a:rPr>
              <a:t> Player Pathway Workshop  (Football &amp; Hurling) - GPO </a:t>
            </a:r>
          </a:p>
        </p:txBody>
      </p:sp>
    </p:spTree>
    <p:extLst>
      <p:ext uri="{BB962C8B-B14F-4D97-AF65-F5344CB8AC3E}">
        <p14:creationId xmlns:p14="http://schemas.microsoft.com/office/powerpoint/2010/main" val="534548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EF0F-9D8B-984C-9782-364B4557D9AD}"/>
              </a:ext>
            </a:extLst>
          </p:cNvPr>
          <p:cNvSpPr>
            <a:spLocks noGrp="1"/>
          </p:cNvSpPr>
          <p:nvPr>
            <p:ph type="ctrTitle"/>
          </p:nvPr>
        </p:nvSpPr>
        <p:spPr>
          <a:xfrm>
            <a:off x="1524000" y="97654"/>
            <a:ext cx="9144000" cy="1003177"/>
          </a:xfrm>
        </p:spPr>
        <p:txBody>
          <a:bodyPr/>
          <a:lstStyle/>
          <a:p>
            <a:r>
              <a:rPr lang="en-US" u="sng" dirty="0">
                <a:solidFill>
                  <a:schemeClr val="bg1"/>
                </a:solidFill>
              </a:rPr>
              <a:t>Coaching Resources    </a:t>
            </a:r>
          </a:p>
        </p:txBody>
      </p:sp>
      <p:pic>
        <p:nvPicPr>
          <p:cNvPr id="1028" name="Picture 4" descr="Image result for gaa activity planner">
            <a:extLst>
              <a:ext uri="{FF2B5EF4-FFF2-40B4-BE49-F238E27FC236}">
                <a16:creationId xmlns:a16="http://schemas.microsoft.com/office/drawing/2014/main" id="{F4B1CE02-B0DB-4251-BB19-2AF3D28B8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406" y="1350913"/>
            <a:ext cx="2343539" cy="8891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24370A-ECB3-453C-8B26-D018FB19C3E7}"/>
              </a:ext>
            </a:extLst>
          </p:cNvPr>
          <p:cNvSpPr txBox="1"/>
          <p:nvPr/>
        </p:nvSpPr>
        <p:spPr>
          <a:xfrm>
            <a:off x="4281332" y="1610814"/>
            <a:ext cx="3480046" cy="369332"/>
          </a:xfrm>
          <a:prstGeom prst="rect">
            <a:avLst/>
          </a:prstGeom>
          <a:noFill/>
        </p:spPr>
        <p:txBody>
          <a:bodyPr wrap="square">
            <a:spAutoFit/>
          </a:bodyPr>
          <a:lstStyle/>
          <a:p>
            <a:r>
              <a:rPr lang="en-IE" i="0" dirty="0">
                <a:solidFill>
                  <a:schemeClr val="bg1"/>
                </a:solidFill>
                <a:effectLst/>
                <a:latin typeface="Source Sans Pro" panose="020B0503030403020204" pitchFamily="34" charset="0"/>
                <a:hlinkClick r:id="rId5">
                  <a:extLst>
                    <a:ext uri="{A12FA001-AC4F-418D-AE19-62706E023703}">
                      <ahyp:hlinkClr xmlns:ahyp="http://schemas.microsoft.com/office/drawing/2018/hyperlinkcolor" val="tx"/>
                    </a:ext>
                  </a:extLst>
                </a:hlinkClick>
              </a:rPr>
              <a:t>http://learning.gaa.ie/planner/ </a:t>
            </a:r>
            <a:endParaRPr lang="en-IE" dirty="0">
              <a:solidFill>
                <a:schemeClr val="bg1"/>
              </a:solidFill>
            </a:endParaRPr>
          </a:p>
        </p:txBody>
      </p:sp>
      <p:pic>
        <p:nvPicPr>
          <p:cNvPr id="1030" name="Picture 6">
            <a:extLst>
              <a:ext uri="{FF2B5EF4-FFF2-40B4-BE49-F238E27FC236}">
                <a16:creationId xmlns:a16="http://schemas.microsoft.com/office/drawing/2014/main" id="{67DEFEB3-2CB0-4CF5-88DE-CDD28550DC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406" y="2471752"/>
            <a:ext cx="2343539" cy="13462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EEB55D-9558-4C92-9561-87ABB0585953}"/>
              </a:ext>
            </a:extLst>
          </p:cNvPr>
          <p:cNvSpPr txBox="1"/>
          <p:nvPr/>
        </p:nvSpPr>
        <p:spPr>
          <a:xfrm>
            <a:off x="4355977" y="2683223"/>
            <a:ext cx="3480046" cy="923330"/>
          </a:xfrm>
          <a:prstGeom prst="rect">
            <a:avLst/>
          </a:prstGeom>
          <a:noFill/>
        </p:spPr>
        <p:txBody>
          <a:bodyPr wrap="square">
            <a:spAutoFit/>
          </a:bodyPr>
          <a:lstStyle/>
          <a:p>
            <a:r>
              <a:rPr lang="en-IE" u="sng" dirty="0">
                <a:solidFill>
                  <a:schemeClr val="bg1"/>
                </a:solidFill>
              </a:rPr>
              <a:t>https://leinstergaa.ie/wp-content/uploads/sites/33/2020/05/Hurling-Player-Pathway-4-17.pdf</a:t>
            </a:r>
          </a:p>
        </p:txBody>
      </p:sp>
      <p:sp>
        <p:nvSpPr>
          <p:cNvPr id="12" name="TextBox 11">
            <a:extLst>
              <a:ext uri="{FF2B5EF4-FFF2-40B4-BE49-F238E27FC236}">
                <a16:creationId xmlns:a16="http://schemas.microsoft.com/office/drawing/2014/main" id="{A9F2FA75-581A-4458-A563-1B8AA7A83794}"/>
              </a:ext>
            </a:extLst>
          </p:cNvPr>
          <p:cNvSpPr txBox="1"/>
          <p:nvPr/>
        </p:nvSpPr>
        <p:spPr>
          <a:xfrm>
            <a:off x="4367074" y="4245266"/>
            <a:ext cx="6094520" cy="369332"/>
          </a:xfrm>
          <a:prstGeom prst="rect">
            <a:avLst/>
          </a:prstGeom>
          <a:noFill/>
        </p:spPr>
        <p:txBody>
          <a:bodyPr wrap="square">
            <a:spAutoFit/>
          </a:bodyPr>
          <a:lstStyle/>
          <a:p>
            <a:r>
              <a:rPr lang="en-IE" u="sng" dirty="0">
                <a:solidFill>
                  <a:schemeClr val="bg1"/>
                </a:solidFill>
              </a:rPr>
              <a:t>https://learning.gaa.ie/footballskills</a:t>
            </a:r>
          </a:p>
        </p:txBody>
      </p:sp>
      <p:sp>
        <p:nvSpPr>
          <p:cNvPr id="14" name="TextBox 13">
            <a:extLst>
              <a:ext uri="{FF2B5EF4-FFF2-40B4-BE49-F238E27FC236}">
                <a16:creationId xmlns:a16="http://schemas.microsoft.com/office/drawing/2014/main" id="{85CC5390-1269-4FBA-82A1-8468FBE21711}"/>
              </a:ext>
            </a:extLst>
          </p:cNvPr>
          <p:cNvSpPr txBox="1"/>
          <p:nvPr/>
        </p:nvSpPr>
        <p:spPr>
          <a:xfrm>
            <a:off x="4355977" y="4634947"/>
            <a:ext cx="6094520" cy="369332"/>
          </a:xfrm>
          <a:prstGeom prst="rect">
            <a:avLst/>
          </a:prstGeom>
          <a:noFill/>
        </p:spPr>
        <p:txBody>
          <a:bodyPr wrap="square">
            <a:spAutoFit/>
          </a:bodyPr>
          <a:lstStyle/>
          <a:p>
            <a:r>
              <a:rPr lang="en-IE" u="sng" dirty="0">
                <a:solidFill>
                  <a:schemeClr val="bg1"/>
                </a:solidFill>
              </a:rPr>
              <a:t>https://learning.gaa.ie/hurlingskills</a:t>
            </a:r>
          </a:p>
        </p:txBody>
      </p:sp>
      <p:pic>
        <p:nvPicPr>
          <p:cNvPr id="1032" name="Picture 8" descr="Primary School Teacher Resources | GAA DOES">
            <a:extLst>
              <a:ext uri="{FF2B5EF4-FFF2-40B4-BE49-F238E27FC236}">
                <a16:creationId xmlns:a16="http://schemas.microsoft.com/office/drawing/2014/main" id="{031F2D86-9FE2-4ADD-9337-A0130A53BE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406" y="4049730"/>
            <a:ext cx="2421716" cy="132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047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TotalTime>
  <Words>983</Words>
  <Application>Microsoft Office PowerPoint</Application>
  <PresentationFormat>Widescreen</PresentationFormat>
  <Paragraphs>113</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Source Sans Pro</vt:lpstr>
      <vt:lpstr>Times New Roman</vt:lpstr>
      <vt:lpstr>Office Theme</vt:lpstr>
      <vt:lpstr>GAA Club Nursery </vt:lpstr>
      <vt:lpstr>Gaa Nursery – Aims </vt:lpstr>
      <vt:lpstr>Nursery Model    </vt:lpstr>
      <vt:lpstr>Nursery Model    </vt:lpstr>
      <vt:lpstr>Nursery Coaching Structure   </vt:lpstr>
      <vt:lpstr>Role of the Coordinator/Coach </vt:lpstr>
      <vt:lpstr>Coaches Meeting   </vt:lpstr>
      <vt:lpstr>Best Practice  </vt:lpstr>
      <vt:lpstr>Coaching Resources    </vt:lpstr>
      <vt:lpstr>Coaching Resources    </vt:lpstr>
      <vt:lpstr>Learning Phase     </vt:lpstr>
      <vt:lpstr>Planning     </vt:lpstr>
      <vt:lpstr>Planning/Annual Calendar     </vt:lpstr>
      <vt:lpstr>Equipment Checklist </vt:lpstr>
      <vt:lpstr>Nursery Initiatives   </vt:lpstr>
      <vt:lpstr>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Haughney Leinster</dc:creator>
  <cp:lastModifiedBy>Bridget Kenny</cp:lastModifiedBy>
  <cp:revision>32</cp:revision>
  <dcterms:created xsi:type="dcterms:W3CDTF">2021-01-08T13:08:45Z</dcterms:created>
  <dcterms:modified xsi:type="dcterms:W3CDTF">2021-02-19T16:16:45Z</dcterms:modified>
</cp:coreProperties>
</file>